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1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0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0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4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5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4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8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742E1-BFFD-4152-B116-2E91EC3A3DF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FD722-FB76-42B8-8B63-8C5A914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1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Stock 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268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6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stocks valuation</a:t>
            </a:r>
          </a:p>
          <a:p>
            <a:r>
              <a:rPr lang="en-US" dirty="0" smtClean="0"/>
              <a:t>We will discuss the following point in common stock valuation:</a:t>
            </a:r>
          </a:p>
          <a:p>
            <a:r>
              <a:rPr lang="en-US" dirty="0" smtClean="0"/>
              <a:t>Privately owned stocks</a:t>
            </a:r>
          </a:p>
          <a:p>
            <a:r>
              <a:rPr lang="en-US" dirty="0" smtClean="0"/>
              <a:t>Publically owned stocks</a:t>
            </a:r>
          </a:p>
          <a:p>
            <a:r>
              <a:rPr lang="en-US" dirty="0" smtClean="0"/>
              <a:t>Closely owned stocks</a:t>
            </a:r>
          </a:p>
          <a:p>
            <a:r>
              <a:rPr lang="en-US" dirty="0" smtClean="0"/>
              <a:t>Widely owned stocks</a:t>
            </a:r>
          </a:p>
        </p:txBody>
      </p:sp>
    </p:spTree>
    <p:extLst>
      <p:ext uri="{BB962C8B-B14F-4D97-AF65-F5344CB8AC3E}">
        <p14:creationId xmlns:p14="http://schemas.microsoft.com/office/powerpoint/2010/main" val="24228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stocks valuation</a:t>
            </a:r>
          </a:p>
          <a:p>
            <a:r>
              <a:rPr lang="en-US" dirty="0" smtClean="0"/>
              <a:t>Par value common stocks</a:t>
            </a:r>
          </a:p>
          <a:p>
            <a:r>
              <a:rPr lang="en-US" dirty="0" smtClean="0"/>
              <a:t>Preemptive rights</a:t>
            </a:r>
          </a:p>
          <a:p>
            <a:r>
              <a:rPr lang="en-US" dirty="0" smtClean="0"/>
              <a:t>Dilution of ownership</a:t>
            </a:r>
          </a:p>
          <a:p>
            <a:r>
              <a:rPr lang="en-US" dirty="0" smtClean="0"/>
              <a:t>Dilution of earnings</a:t>
            </a:r>
          </a:p>
          <a:p>
            <a:r>
              <a:rPr lang="en-US" dirty="0" smtClean="0"/>
              <a:t>Rights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07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stocks valuation</a:t>
            </a:r>
          </a:p>
          <a:p>
            <a:r>
              <a:rPr lang="en-US" dirty="0" smtClean="0"/>
              <a:t>Authorized shares</a:t>
            </a:r>
          </a:p>
          <a:p>
            <a:r>
              <a:rPr lang="en-US" dirty="0" smtClean="0"/>
              <a:t>Outstanding shares</a:t>
            </a:r>
          </a:p>
          <a:p>
            <a:r>
              <a:rPr lang="en-US" dirty="0" smtClean="0"/>
              <a:t>Treasury stocks</a:t>
            </a:r>
          </a:p>
          <a:p>
            <a:r>
              <a:rPr lang="en-US" dirty="0" smtClean="0"/>
              <a:t>Issued shares</a:t>
            </a:r>
          </a:p>
          <a:p>
            <a:r>
              <a:rPr lang="en-US" dirty="0" smtClean="0"/>
              <a:t>Proxy statement</a:t>
            </a:r>
          </a:p>
          <a:p>
            <a:r>
              <a:rPr lang="en-US" dirty="0" smtClean="0"/>
              <a:t>Proxy battle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5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stocks valuation</a:t>
            </a:r>
          </a:p>
          <a:p>
            <a:r>
              <a:rPr lang="en-US" dirty="0" smtClean="0"/>
              <a:t>Proxy battle</a:t>
            </a:r>
          </a:p>
          <a:p>
            <a:r>
              <a:rPr lang="en-US" dirty="0" smtClean="0"/>
              <a:t>Super-voting shares</a:t>
            </a:r>
          </a:p>
          <a:p>
            <a:r>
              <a:rPr lang="en-US" dirty="0" smtClean="0"/>
              <a:t>Non-voting common 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7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Preferred</a:t>
            </a:r>
            <a:r>
              <a:rPr lang="en-US" dirty="0" smtClean="0"/>
              <a:t> stock valuation</a:t>
            </a:r>
          </a:p>
          <a:p>
            <a:r>
              <a:rPr lang="en-US" dirty="0" smtClean="0"/>
              <a:t>Par value preferred stock</a:t>
            </a:r>
          </a:p>
          <a:p>
            <a:r>
              <a:rPr lang="en-US" dirty="0" smtClean="0"/>
              <a:t>Non-par preferred stock</a:t>
            </a:r>
          </a:p>
          <a:p>
            <a:r>
              <a:rPr lang="en-US" dirty="0" smtClean="0"/>
              <a:t>Cumulative preferred stock</a:t>
            </a:r>
          </a:p>
          <a:p>
            <a:r>
              <a:rPr lang="en-US" dirty="0" smtClean="0"/>
              <a:t>Non-cumulative preferred stock</a:t>
            </a:r>
          </a:p>
          <a:p>
            <a:r>
              <a:rPr lang="en-US" dirty="0" smtClean="0"/>
              <a:t>Callable feature</a:t>
            </a:r>
          </a:p>
          <a:p>
            <a:r>
              <a:rPr lang="en-US" dirty="0" smtClean="0"/>
              <a:t>Conversion feature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1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Issuing common stock </a:t>
            </a:r>
          </a:p>
          <a:p>
            <a:r>
              <a:rPr lang="en-US" dirty="0" smtClean="0"/>
              <a:t>Venture capital</a:t>
            </a:r>
          </a:p>
          <a:p>
            <a:r>
              <a:rPr lang="en-US" dirty="0" smtClean="0"/>
              <a:t>Venture capitalists</a:t>
            </a:r>
          </a:p>
          <a:p>
            <a:r>
              <a:rPr lang="en-US" dirty="0" smtClean="0"/>
              <a:t>Angle capitalists</a:t>
            </a:r>
          </a:p>
          <a:p>
            <a:r>
              <a:rPr lang="en-US" dirty="0" smtClean="0"/>
              <a:t>IPO</a:t>
            </a:r>
          </a:p>
          <a:p>
            <a:r>
              <a:rPr lang="en-US" dirty="0" smtClean="0"/>
              <a:t>Prospectus</a:t>
            </a:r>
          </a:p>
          <a:p>
            <a:r>
              <a:rPr lang="en-US" dirty="0" smtClean="0"/>
              <a:t>Red herring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63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Investment banker</a:t>
            </a:r>
          </a:p>
          <a:p>
            <a:r>
              <a:rPr lang="en-US" dirty="0" smtClean="0"/>
              <a:t>Underwriting</a:t>
            </a:r>
          </a:p>
          <a:p>
            <a:r>
              <a:rPr lang="en-US" dirty="0" smtClean="0"/>
              <a:t>Underwriting syndicate</a:t>
            </a:r>
          </a:p>
          <a:p>
            <a:r>
              <a:rPr lang="en-US" dirty="0" smtClean="0"/>
              <a:t>Selling group</a:t>
            </a:r>
          </a:p>
          <a:p>
            <a:r>
              <a:rPr lang="en-US" dirty="0" smtClean="0"/>
              <a:t>EMH</a:t>
            </a:r>
          </a:p>
          <a:p>
            <a:r>
              <a:rPr lang="en-US" dirty="0" smtClean="0"/>
              <a:t>Behavioral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2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Problems to be solved</a:t>
            </a:r>
          </a:p>
          <a:p>
            <a:r>
              <a:rPr lang="en-US" dirty="0" smtClean="0"/>
              <a:t>7.5</a:t>
            </a:r>
          </a:p>
          <a:p>
            <a:r>
              <a:rPr lang="en-US" dirty="0" smtClean="0"/>
              <a:t>7.6</a:t>
            </a:r>
          </a:p>
          <a:p>
            <a:r>
              <a:rPr lang="en-US" dirty="0" smtClean="0"/>
              <a:t>7.8</a:t>
            </a:r>
          </a:p>
          <a:p>
            <a:r>
              <a:rPr lang="en-US" dirty="0" smtClean="0"/>
              <a:t>7.9</a:t>
            </a:r>
          </a:p>
          <a:p>
            <a:r>
              <a:rPr lang="en-US" dirty="0" smtClean="0"/>
              <a:t>7.10</a:t>
            </a:r>
          </a:p>
          <a:p>
            <a:r>
              <a:rPr lang="en-US" dirty="0" smtClean="0"/>
              <a:t>7.11</a:t>
            </a:r>
          </a:p>
          <a:p>
            <a:r>
              <a:rPr lang="en-US" dirty="0" smtClean="0"/>
              <a:t>7.12</a:t>
            </a:r>
          </a:p>
          <a:p>
            <a:r>
              <a:rPr lang="en-US" dirty="0" smtClean="0"/>
              <a:t>7.13</a:t>
            </a:r>
          </a:p>
        </p:txBody>
      </p:sp>
    </p:spTree>
    <p:extLst>
      <p:ext uri="{BB962C8B-B14F-4D97-AF65-F5344CB8AC3E}">
        <p14:creationId xmlns:p14="http://schemas.microsoft.com/office/powerpoint/2010/main" val="207423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134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Stock Valuation</vt:lpstr>
      <vt:lpstr>Stock Valuation</vt:lpstr>
      <vt:lpstr>Stock Valuation</vt:lpstr>
      <vt:lpstr>Stock Valuation</vt:lpstr>
      <vt:lpstr>Stock Valuation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Valuation</dc:title>
  <dc:creator>Lcwu</dc:creator>
  <cp:lastModifiedBy>Lcwu</cp:lastModifiedBy>
  <cp:revision>5</cp:revision>
  <dcterms:created xsi:type="dcterms:W3CDTF">2020-03-23T06:59:59Z</dcterms:created>
  <dcterms:modified xsi:type="dcterms:W3CDTF">2020-03-23T08:28:00Z</dcterms:modified>
</cp:coreProperties>
</file>